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75" r:id="rId19"/>
    <p:sldId id="276" r:id="rId20"/>
    <p:sldId id="272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04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51539" y="2099998"/>
            <a:ext cx="8351504" cy="1864894"/>
          </a:xfrm>
        </p:spPr>
        <p:txBody>
          <a:bodyPr/>
          <a:lstStyle/>
          <a:p>
            <a:r>
              <a:rPr lang="ru-RU" b="1" dirty="0"/>
              <a:t>Олимпийское                  </a:t>
            </a:r>
            <a:br>
              <a:rPr lang="ru-RU" b="1" dirty="0"/>
            </a:br>
            <a:r>
              <a:rPr lang="ru-RU" b="1" dirty="0"/>
              <a:t>наследие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906" y="118196"/>
            <a:ext cx="3519503" cy="1588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85286" y="5290010"/>
            <a:ext cx="5006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Подготовила: </a:t>
            </a:r>
            <a:r>
              <a:rPr lang="ru-RU" dirty="0" err="1"/>
              <a:t>Шимохина</a:t>
            </a:r>
            <a:r>
              <a:rPr lang="ru-RU" dirty="0"/>
              <a:t> И.В.</a:t>
            </a:r>
          </a:p>
          <a:p>
            <a:pPr algn="ctr"/>
            <a:r>
              <a:rPr lang="ru-RU" dirty="0"/>
              <a:t>Учительница физического воспитания начальной школы</a:t>
            </a:r>
          </a:p>
          <a:p>
            <a:pPr algn="ctr"/>
            <a:r>
              <a:rPr lang="ru-RU" dirty="0"/>
              <a:t>Лицея №36 ОАО «РЖД» г. Иркутск, декабрь 202</a:t>
            </a:r>
            <a:r>
              <a:rPr lang="en-US"/>
              <a:t>2</a:t>
            </a:r>
            <a:r>
              <a:rPr lang="ru-RU"/>
              <a:t>г</a:t>
            </a:r>
            <a:r>
              <a:rPr lang="ru-RU" dirty="0"/>
              <a:t>.</a:t>
            </a:r>
          </a:p>
        </p:txBody>
      </p:sp>
      <p:pic>
        <p:nvPicPr>
          <p:cNvPr id="3" name="мишка фреди висилит детей - веселье для дите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3043" y="470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0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751">
        <p:cover/>
      </p:transition>
    </mc:Choice>
    <mc:Fallback xmlns="">
      <p:transition spd="slow" advTm="2751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21" y="806783"/>
            <a:ext cx="11617377" cy="1111956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/>
              <a:t>Зажжение олимпийского огня на родине Олимпийских игр в Греции в г. Афины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967" y="1918739"/>
            <a:ext cx="7577086" cy="47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73">
        <p:cover/>
      </p:transition>
    </mc:Choice>
    <mc:Fallback xmlns="">
      <p:transition spd="slow" advTm="1573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742" y="200459"/>
            <a:ext cx="11437495" cy="1328158"/>
          </a:xfrm>
        </p:spPr>
        <p:txBody>
          <a:bodyPr>
            <a:normAutofit/>
          </a:bodyPr>
          <a:lstStyle/>
          <a:p>
            <a:pPr algn="ctr"/>
            <a:r>
              <a:rPr lang="ru-RU" cap="none" dirty="0"/>
              <a:t>Участники эстафеты Олимпийского огня</a:t>
            </a:r>
            <a:br>
              <a:rPr lang="ru-RU" cap="none" dirty="0"/>
            </a:br>
            <a:r>
              <a:rPr lang="ru-RU" cap="none" dirty="0"/>
              <a:t>в г. Иркутске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733" y="1813810"/>
            <a:ext cx="3362793" cy="4752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769" y="1813809"/>
            <a:ext cx="4870229" cy="36526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510" y="5835813"/>
            <a:ext cx="4233240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ru-RU" dirty="0"/>
              <a:t> </a:t>
            </a:r>
            <a:r>
              <a:rPr lang="ru-RU" sz="1400" b="1" dirty="0"/>
              <a:t>Кравчук Александр Ярославович</a:t>
            </a:r>
          </a:p>
          <a:p>
            <a:pPr algn="ctr" fontAlgn="t"/>
            <a:r>
              <a:rPr lang="ru-RU" sz="1400" b="1" dirty="0"/>
              <a:t>учитель</a:t>
            </a:r>
          </a:p>
          <a:p>
            <a:pPr algn="ctr" fontAlgn="t"/>
            <a:r>
              <a:rPr lang="ru-RU" sz="1400" b="1" dirty="0"/>
              <a:t>Русского языка, литературы и МХК</a:t>
            </a:r>
          </a:p>
          <a:p>
            <a:pPr algn="ctr" fontAlgn="t"/>
            <a:r>
              <a:rPr lang="ru-RU" sz="1400" b="1" dirty="0"/>
              <a:t>Лицея № 36 ОАО «РЖД»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238709" y="5466480"/>
            <a:ext cx="5034880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Ансамбль танца «Искорки</a:t>
            </a:r>
          </a:p>
          <a:p>
            <a:pPr algn="ctr"/>
            <a:r>
              <a:rPr lang="ru-RU" sz="1400" b="1" dirty="0"/>
              <a:t>Лицея № 36 ОАО «РЖД», </a:t>
            </a:r>
          </a:p>
          <a:p>
            <a:pPr algn="ctr"/>
            <a:r>
              <a:rPr lang="ru-RU" sz="1400" b="1" dirty="0"/>
              <a:t>принял участие в торжественной </a:t>
            </a:r>
          </a:p>
          <a:p>
            <a:pPr algn="ctr"/>
            <a:r>
              <a:rPr lang="ru-RU" sz="1400" b="1" dirty="0"/>
              <a:t>встрече олимпийского огня </a:t>
            </a:r>
          </a:p>
          <a:p>
            <a:pPr algn="ctr"/>
            <a:r>
              <a:rPr lang="ru-RU" sz="1400" b="1" dirty="0"/>
              <a:t>в г. Иркутске, </a:t>
            </a:r>
          </a:p>
          <a:p>
            <a:pPr algn="ctr"/>
            <a:r>
              <a:rPr lang="ru-RU" sz="1400" b="1" dirty="0"/>
              <a:t>Архитектурно-этнографический музей «</a:t>
            </a:r>
            <a:r>
              <a:rPr lang="ru-RU" sz="1400" b="1" dirty="0" err="1"/>
              <a:t>Тальцы</a:t>
            </a:r>
            <a:r>
              <a:rPr lang="ru-RU" sz="14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944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497">
        <p:cover/>
      </p:transition>
    </mc:Choice>
    <mc:Fallback xmlns="">
      <p:transition spd="slow" advTm="3497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389744"/>
            <a:ext cx="10768274" cy="795492"/>
          </a:xfrm>
        </p:spPr>
        <p:txBody>
          <a:bodyPr>
            <a:normAutofit/>
          </a:bodyPr>
          <a:lstStyle/>
          <a:p>
            <a:pPr algn="ctr"/>
            <a:r>
              <a:rPr lang="ru-RU" cap="none" dirty="0"/>
              <a:t>Олимпийский факел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027" y="1185236"/>
            <a:ext cx="4846645" cy="56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0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57">
        <p:cover/>
      </p:transition>
    </mc:Choice>
    <mc:Fallback xmlns="">
      <p:transition spd="slow" advTm="957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13" y="134910"/>
            <a:ext cx="11662347" cy="6460762"/>
          </a:xfrm>
        </p:spPr>
        <p:txBody>
          <a:bodyPr>
            <a:noAutofit/>
          </a:bodyPr>
          <a:lstStyle/>
          <a:p>
            <a:pPr algn="ctr"/>
            <a:r>
              <a:rPr lang="ru-RU" sz="2800" cap="none" dirty="0"/>
              <a:t>Обязательно перед началом олимпиады спортсмены, судьи и тренера произносят олимпийскую клятву.</a:t>
            </a:r>
            <a:br>
              <a:rPr lang="ru-RU" sz="2400" cap="none" dirty="0"/>
            </a:br>
            <a:r>
              <a:rPr lang="ru-RU" sz="2400" b="1" cap="none" dirty="0"/>
              <a:t>Клятва спортсменов: </a:t>
            </a:r>
            <a:br>
              <a:rPr lang="ru-RU" sz="2400" cap="none" dirty="0"/>
            </a:br>
            <a:r>
              <a:rPr lang="ru-RU" sz="2400" cap="none" dirty="0"/>
              <a:t>«</a:t>
            </a:r>
            <a:r>
              <a:rPr lang="ru-RU" sz="2400" i="1" cap="none" dirty="0"/>
              <a:t>От имени всех спортсменов я обещаю, что мы будем участвовать в этих олимпийских играх, уважая и соблюдая правила, по которым они проводятся, в истинно спортивном духе, во славу спорта и во имя чести своих команд»</a:t>
            </a:r>
            <a:br>
              <a:rPr lang="ru-RU" sz="2400" i="1" cap="none" dirty="0"/>
            </a:br>
            <a:r>
              <a:rPr lang="ru-RU" sz="2400" b="1" i="1" cap="none" dirty="0"/>
              <a:t>Клятва судей:</a:t>
            </a:r>
            <a:br>
              <a:rPr lang="ru-RU" sz="2400" i="1" cap="none" dirty="0"/>
            </a:br>
            <a:r>
              <a:rPr lang="ru-RU" sz="2400" i="1" cap="none" dirty="0"/>
              <a:t>От имени всех судей и официальных лиц я обещаю, что мы будем выполнять наши обязанности на этих олимпийских играх с полной беспристрастностью, уважая и соблюдая правила, по которым они проводятся, в истинно спортивном духе.</a:t>
            </a:r>
            <a:br>
              <a:rPr lang="ru-RU" sz="2400" i="1" cap="none" dirty="0"/>
            </a:br>
            <a:r>
              <a:rPr lang="ru-RU" sz="2400" b="1" i="1" cap="none" dirty="0"/>
              <a:t>Клятва тренеров:</a:t>
            </a:r>
            <a:br>
              <a:rPr lang="ru-RU" sz="2400" b="1" i="1" cap="none" dirty="0"/>
            </a:br>
            <a:r>
              <a:rPr lang="ru-RU" sz="2400" i="1" cap="none" dirty="0"/>
              <a:t>От имени всех тренеров и остальных людей из окружения спортсменов я обещаю, что мы будем вести себя так, чтобы поддерживать спортивный дух и честную игру, в соответствии с основными принципами олимпийского движения.</a:t>
            </a:r>
            <a:endParaRPr lang="ru-RU" sz="2400" b="1" i="1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7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459">
        <p:cover/>
      </p:transition>
    </mc:Choice>
    <mc:Fallback xmlns="">
      <p:transition spd="slow" advTm="8459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796" y="303009"/>
            <a:ext cx="11827239" cy="1546972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/>
              <a:t>Олимпийские Медали в г. Москва (1980 г.), </a:t>
            </a:r>
            <a:br>
              <a:rPr lang="ru-RU" cap="none" dirty="0"/>
            </a:br>
            <a:r>
              <a:rPr lang="ru-RU" cap="none" dirty="0"/>
              <a:t>в г. Турин (2006 г.), г. Сочи (2014 г.)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96" y="3815786"/>
            <a:ext cx="3267856" cy="2858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827" y="3700375"/>
            <a:ext cx="4455488" cy="2974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277" y="1981843"/>
            <a:ext cx="4954925" cy="30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283">
        <p:cover/>
      </p:transition>
    </mc:Choice>
    <mc:Fallback xmlns="">
      <p:transition spd="slow" advTm="1283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55435" y="302440"/>
            <a:ext cx="4751881" cy="5134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cap="none" dirty="0"/>
              <a:t>Найдите на картинке: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07" y="295423"/>
            <a:ext cx="3858716" cy="1939378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294873" y="815853"/>
            <a:ext cx="4412443" cy="31732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Олимпийский символ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Олимпийскую медаль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Олимпийский талисман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Олимпийскую эмблему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Олимпийский факел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Девиз Олимпиады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3328" y="4403557"/>
            <a:ext cx="2032518" cy="2167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74" y="3593335"/>
            <a:ext cx="3541714" cy="35417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911" y="721744"/>
            <a:ext cx="2356233" cy="1021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795" y="2338071"/>
            <a:ext cx="3106809" cy="16510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46758" y="5053263"/>
            <a:ext cx="435543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75000"/>
                  </a:schemeClr>
                </a:solidFill>
              </a:rPr>
              <a:t>Быстрее! Выше! Сильнее!</a:t>
            </a:r>
          </a:p>
        </p:txBody>
      </p:sp>
    </p:spTree>
    <p:extLst>
      <p:ext uri="{BB962C8B-B14F-4D97-AF65-F5344CB8AC3E}">
        <p14:creationId xmlns:p14="http://schemas.microsoft.com/office/powerpoint/2010/main" val="15659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88">
        <p:cover/>
      </p:transition>
    </mc:Choice>
    <mc:Fallback xmlns="">
      <p:transition spd="slow" advTm="588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9334"/>
            <a:ext cx="3918651" cy="2602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560" y="3389334"/>
            <a:ext cx="3901440" cy="2602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633" y="517898"/>
            <a:ext cx="11598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Алексей Александрович </a:t>
            </a:r>
            <a:r>
              <a:rPr lang="ru-RU" sz="2800" b="1" dirty="0" err="1"/>
              <a:t>Негодайло</a:t>
            </a:r>
            <a:endParaRPr lang="ru-RU" sz="2800" b="1" dirty="0"/>
          </a:p>
          <a:p>
            <a:pPr algn="ctr"/>
            <a:r>
              <a:rPr lang="ru-RU" sz="2000" dirty="0"/>
              <a:t>г. Иркутск</a:t>
            </a:r>
          </a:p>
          <a:p>
            <a:pPr algn="ctr"/>
            <a:r>
              <a:rPr lang="ru-RU" sz="2400" dirty="0"/>
              <a:t>Выпускник Лицея № 36 ОАО «РЖД»,</a:t>
            </a:r>
          </a:p>
          <a:p>
            <a:pPr algn="ctr"/>
            <a:r>
              <a:rPr lang="ru-RU" sz="2400" dirty="0"/>
              <a:t>Заслуженный мастер спорта России, </a:t>
            </a:r>
          </a:p>
          <a:p>
            <a:pPr algn="ctr"/>
            <a:r>
              <a:rPr lang="ru-RU" sz="2400" dirty="0"/>
              <a:t>Олимпийский чемпион по бобслею в Сочи – 2014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143" y="2641262"/>
            <a:ext cx="4948747" cy="33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79">
        <p:cover/>
      </p:transition>
    </mc:Choice>
    <mc:Fallback xmlns="">
      <p:transition spd="slow" advTm="2079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538" y="0"/>
            <a:ext cx="11598442" cy="2671458"/>
          </a:xfrm>
        </p:spPr>
        <p:txBody>
          <a:bodyPr>
            <a:normAutofit/>
          </a:bodyPr>
          <a:lstStyle/>
          <a:p>
            <a:pPr algn="ctr"/>
            <a:r>
              <a:rPr lang="ru-RU" b="1" cap="none" dirty="0"/>
              <a:t>Татьяна Геннадьевна </a:t>
            </a:r>
            <a:r>
              <a:rPr lang="ru-RU" b="1" cap="none" dirty="0" err="1"/>
              <a:t>Гойшик</a:t>
            </a:r>
            <a:br>
              <a:rPr lang="ru-RU" b="1" cap="none" dirty="0"/>
            </a:br>
            <a:r>
              <a:rPr lang="ru-RU" sz="2000" cap="none" dirty="0"/>
              <a:t>г. Братск, Иркутская область</a:t>
            </a:r>
            <a:br>
              <a:rPr lang="ru-RU" dirty="0"/>
            </a:br>
            <a:r>
              <a:rPr lang="ru-RU" dirty="0"/>
              <a:t> </a:t>
            </a:r>
            <a:r>
              <a:rPr lang="ru-RU" sz="3000" cap="none" dirty="0"/>
              <a:t>Советская легкоатлетка, олимпийская чемпионка в эстафете 4×400 метров. </a:t>
            </a:r>
            <a:br>
              <a:rPr lang="ru-RU" sz="3000" cap="none" dirty="0"/>
            </a:br>
            <a:r>
              <a:rPr lang="ru-RU" sz="3000" cap="none" dirty="0"/>
              <a:t>Заслуженный мастер спорта СССР (1980, г. Москва).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971" y="2452908"/>
            <a:ext cx="5743113" cy="4236650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4704347" y="2549161"/>
            <a:ext cx="529389" cy="733926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3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741">
        <p:cover/>
      </p:transition>
    </mc:Choice>
    <mc:Fallback xmlns="">
      <p:transition spd="slow" advTm="1741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9" y="276279"/>
            <a:ext cx="11851105" cy="32971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dirty="0"/>
              <a:t>Константин Юрьевич Волков</a:t>
            </a:r>
            <a:r>
              <a:rPr lang="ru-RU" cap="none" dirty="0"/>
              <a:t> </a:t>
            </a:r>
            <a:br>
              <a:rPr lang="ru-RU" cap="none" dirty="0"/>
            </a:br>
            <a:r>
              <a:rPr lang="ru-RU" sz="3100" cap="none" dirty="0"/>
              <a:t>г. Иркутск</a:t>
            </a:r>
            <a:br>
              <a:rPr lang="ru-RU" sz="3100" cap="none" dirty="0"/>
            </a:br>
            <a:r>
              <a:rPr lang="ru-RU" sz="3000" cap="none" dirty="0"/>
              <a:t>Советский спортсмен-легкоатлет (прыгун с шестом). </a:t>
            </a:r>
            <a:br>
              <a:rPr lang="ru-RU" sz="3000" cap="none" dirty="0"/>
            </a:br>
            <a:r>
              <a:rPr lang="ru-RU" sz="3000" cap="none" dirty="0"/>
              <a:t>Заслуженный мастер спорта СССР (1981).</a:t>
            </a:r>
            <a:br>
              <a:rPr lang="ru-RU" sz="3000" cap="none" dirty="0"/>
            </a:br>
            <a:r>
              <a:rPr lang="ru-RU" sz="3000" cap="none" dirty="0"/>
              <a:t>Серебряный призёр летних олимпийских игр 1980 года в </a:t>
            </a:r>
            <a:br>
              <a:rPr lang="ru-RU" sz="3000" cap="none" dirty="0"/>
            </a:br>
            <a:r>
              <a:rPr lang="ru-RU" sz="3000" cap="none" dirty="0"/>
              <a:t>г. Москва.</a:t>
            </a:r>
            <a:br>
              <a:rPr lang="ru-RU" cap="none" dirty="0"/>
            </a:br>
            <a:endParaRPr lang="ru-RU" cap="none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789" y="2574758"/>
            <a:ext cx="2878594" cy="4061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604" y="3192101"/>
            <a:ext cx="5651565" cy="28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641">
        <p:cover/>
      </p:transition>
    </mc:Choice>
    <mc:Fallback xmlns="">
      <p:transition spd="slow" advTm="1641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33" y="793638"/>
            <a:ext cx="11766884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/>
              <a:t>Евгений Алексеевич </a:t>
            </a:r>
            <a:r>
              <a:rPr lang="ru-RU" sz="4000" b="1" cap="none" dirty="0" err="1"/>
              <a:t>Лаленков</a:t>
            </a:r>
            <a:r>
              <a:rPr lang="ru-RU" cap="none" dirty="0"/>
              <a:t> </a:t>
            </a:r>
            <a:br>
              <a:rPr lang="ru-RU" cap="none" dirty="0"/>
            </a:br>
            <a:r>
              <a:rPr lang="ru-RU" sz="2700" cap="none" dirty="0"/>
              <a:t>г. Ангарск, Иркутская область </a:t>
            </a:r>
            <a:br>
              <a:rPr lang="ru-RU" cap="none" dirty="0"/>
            </a:br>
            <a:r>
              <a:rPr lang="ru-RU" cap="none" dirty="0"/>
              <a:t>Российский конькобежец, заслуженный мастер спорта. В сборной команде </a:t>
            </a:r>
            <a:r>
              <a:rPr lang="ru-RU" cap="none" dirty="0" err="1"/>
              <a:t>россии</a:t>
            </a:r>
            <a:r>
              <a:rPr lang="ru-RU" cap="none" dirty="0"/>
              <a:t> с 2000 года. Участник олимпиад: 2002 года (Солт-</a:t>
            </a:r>
            <a:r>
              <a:rPr lang="ru-RU" cap="none" dirty="0" err="1"/>
              <a:t>лэйк</a:t>
            </a:r>
            <a:r>
              <a:rPr lang="ru-RU" cap="none" dirty="0"/>
              <a:t>-сити), </a:t>
            </a:r>
            <a:br>
              <a:rPr lang="ru-RU" cap="none" dirty="0"/>
            </a:br>
            <a:r>
              <a:rPr lang="ru-RU" cap="none" dirty="0"/>
              <a:t>2006 года (Турин), 2010 года (Ванкувер).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37" y="3344778"/>
            <a:ext cx="3519460" cy="3428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684" y="3344777"/>
            <a:ext cx="4427622" cy="3428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397" y="3058803"/>
            <a:ext cx="3242287" cy="37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0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393">
        <p:cover/>
      </p:transition>
    </mc:Choice>
    <mc:Fallback xmlns="">
      <p:transition spd="slow" advTm="1393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21708" y="-318541"/>
            <a:ext cx="10135512" cy="1842541"/>
          </a:xfrm>
        </p:spPr>
        <p:txBody>
          <a:bodyPr/>
          <a:lstStyle/>
          <a:p>
            <a:pPr algn="ctr"/>
            <a:r>
              <a:rPr lang="ru-RU" cap="none" dirty="0"/>
              <a:t>Торжественное открытие летних и зимних Олимпийских игр.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4" y="2502359"/>
            <a:ext cx="5944454" cy="39134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764" y="2502359"/>
            <a:ext cx="5452872" cy="389094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1564" y="12344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Официально первые Олимпийские игры состоялись в 776 году до н. э. в небольшом греческом городе на юге Греции -- Олимпии.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72433" y="15790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Современные Олимпийские игры были возрождены в конце XIX века французским общественным деятелем Пьером де Кубертеном. </a:t>
            </a:r>
          </a:p>
        </p:txBody>
      </p:sp>
    </p:spTree>
    <p:extLst>
      <p:ext uri="{BB962C8B-B14F-4D97-AF65-F5344CB8AC3E}">
        <p14:creationId xmlns:p14="http://schemas.microsoft.com/office/powerpoint/2010/main" val="277331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914">
        <p:cover/>
      </p:transition>
    </mc:Choice>
    <mc:Fallback xmlns="">
      <p:transition spd="slow" advTm="3914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9842" y="1026448"/>
            <a:ext cx="11887200" cy="1947055"/>
          </a:xfrm>
        </p:spPr>
        <p:txBody>
          <a:bodyPr>
            <a:noAutofit/>
          </a:bodyPr>
          <a:lstStyle/>
          <a:p>
            <a:pPr algn="ctr"/>
            <a:r>
              <a:rPr lang="ru-RU" sz="4000" cap="none" dirty="0"/>
              <a:t>Конечно каждый начинающий спортсмен мечтает стать олимпийским чемпионом!</a:t>
            </a:r>
            <a:br>
              <a:rPr lang="ru-RU" sz="4000" cap="none" dirty="0"/>
            </a:br>
            <a:r>
              <a:rPr lang="ru-RU" cap="none" dirty="0"/>
              <a:t>Большой путь начинается с первого шага!</a:t>
            </a:r>
            <a:br>
              <a:rPr lang="ru-RU" cap="none" dirty="0"/>
            </a:br>
            <a:r>
              <a:rPr lang="ru-RU" cap="none" dirty="0"/>
              <a:t>Мечты сбываются!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735528" y="3154708"/>
            <a:ext cx="4895828" cy="35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68">
        <p:cover/>
      </p:transition>
    </mc:Choice>
    <mc:Fallback xmlns="">
      <p:transition spd="slow" advTm="2468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Эстафета «Биатлон»</a:t>
            </a:r>
          </a:p>
        </p:txBody>
      </p:sp>
      <p:pic>
        <p:nvPicPr>
          <p:cNvPr id="6" name="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2" y="1491049"/>
            <a:ext cx="6259003" cy="3520689"/>
          </a:xfrm>
        </p:spPr>
      </p:pic>
    </p:spTree>
    <p:extLst>
      <p:ext uri="{BB962C8B-B14F-4D97-AF65-F5344CB8AC3E}">
        <p14:creationId xmlns:p14="http://schemas.microsoft.com/office/powerpoint/2010/main" val="35836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832">
        <p:cover/>
      </p:transition>
    </mc:Choice>
    <mc:Fallback xmlns="">
      <p:transition spd="slow" advTm="32832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6"/>
        <p14:stopEvt time="32832" objId="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Эстафета «Кёрлинг»</a:t>
            </a:r>
          </a:p>
        </p:txBody>
      </p:sp>
      <p:pic>
        <p:nvPicPr>
          <p:cNvPr id="5" name="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3" y="1668463"/>
            <a:ext cx="5943600" cy="33432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6882">
        <p:cover/>
      </p:transition>
    </mc:Choice>
    <mc:Fallback xmlns="">
      <p:transition spd="slow" advTm="26882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26882" objId="5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7477" y="1880286"/>
            <a:ext cx="3657600" cy="1371600"/>
          </a:xfrm>
        </p:spPr>
        <p:txBody>
          <a:bodyPr/>
          <a:lstStyle/>
          <a:p>
            <a:pPr algn="ctr"/>
            <a:r>
              <a:rPr lang="ru-RU" b="1" dirty="0"/>
              <a:t>Подвижная игра</a:t>
            </a:r>
            <a:br>
              <a:rPr lang="ru-RU" b="1" dirty="0"/>
            </a:br>
            <a:r>
              <a:rPr lang="ru-RU" b="1" dirty="0"/>
              <a:t> «снежная перестрелка»</a:t>
            </a:r>
          </a:p>
        </p:txBody>
      </p:sp>
      <p:pic>
        <p:nvPicPr>
          <p:cNvPr id="4" name="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3" y="1668463"/>
            <a:ext cx="5943600" cy="3343275"/>
          </a:xfrm>
        </p:spPr>
      </p:pic>
    </p:spTree>
    <p:extLst>
      <p:ext uri="{BB962C8B-B14F-4D97-AF65-F5344CB8AC3E}">
        <p14:creationId xmlns:p14="http://schemas.microsoft.com/office/powerpoint/2010/main" val="382640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3452">
        <p:cover/>
      </p:transition>
    </mc:Choice>
    <mc:Fallback xmlns="">
      <p:transition spd="slow" advTm="13452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2481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9271" y="1480521"/>
            <a:ext cx="8534400" cy="1507067"/>
          </a:xfrm>
        </p:spPr>
        <p:txBody>
          <a:bodyPr/>
          <a:lstStyle/>
          <a:p>
            <a:pPr algn="ctr"/>
            <a:r>
              <a:rPr lang="ru-RU" b="1" dirty="0"/>
              <a:t>Желаем Всем Здоровья! </a:t>
            </a:r>
            <a:br>
              <a:rPr lang="ru-RU" b="1" dirty="0"/>
            </a:br>
            <a:r>
              <a:rPr lang="ru-RU" b="1" dirty="0"/>
              <a:t>В новом году!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93" y="2019871"/>
            <a:ext cx="4687331" cy="468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51">
        <p:cover/>
      </p:transition>
    </mc:Choice>
    <mc:Fallback xmlns="">
      <p:transition spd="slow" advTm="2451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4892" y="172387"/>
            <a:ext cx="11857220" cy="994676"/>
          </a:xfrm>
        </p:spPr>
        <p:txBody>
          <a:bodyPr>
            <a:noAutofit/>
          </a:bodyPr>
          <a:lstStyle/>
          <a:p>
            <a:pPr algn="ctr"/>
            <a:r>
              <a:rPr lang="ru-RU" sz="2800" cap="none" dirty="0"/>
              <a:t>Символ Олимпийских игр.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226" y="1323474"/>
            <a:ext cx="10278552" cy="5247741"/>
          </a:xfrm>
        </p:spPr>
      </p:pic>
    </p:spTree>
    <p:extLst>
      <p:ext uri="{BB962C8B-B14F-4D97-AF65-F5344CB8AC3E}">
        <p14:creationId xmlns:p14="http://schemas.microsoft.com/office/powerpoint/2010/main" val="10055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49">
        <p:cover/>
      </p:transition>
    </mc:Choice>
    <mc:Fallback xmlns="">
      <p:transition spd="slow" advTm="949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494" y="484958"/>
            <a:ext cx="8534400" cy="1507067"/>
          </a:xfrm>
        </p:spPr>
        <p:txBody>
          <a:bodyPr/>
          <a:lstStyle/>
          <a:p>
            <a:pPr algn="ctr"/>
            <a:r>
              <a:rPr lang="ru-RU" cap="none" dirty="0"/>
              <a:t>ОЛИМПИЙСКИЙ ДЕВИЗ:</a:t>
            </a:r>
            <a:br>
              <a:rPr lang="ru-RU" cap="none" dirty="0"/>
            </a:br>
            <a:r>
              <a:rPr lang="ru-RU" cap="none" dirty="0"/>
              <a:t> БЫСТРЕЕ, ВЫШЕ, СИЛЬНЕЕ.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949" y="1992025"/>
            <a:ext cx="8399489" cy="45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1">
        <p:cover/>
      </p:transition>
    </mc:Choice>
    <mc:Fallback xmlns="">
      <p:transition spd="slow" advTm="2001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489" y="0"/>
            <a:ext cx="10927829" cy="3162925"/>
          </a:xfrm>
        </p:spPr>
        <p:txBody>
          <a:bodyPr>
            <a:normAutofit/>
          </a:bodyPr>
          <a:lstStyle/>
          <a:p>
            <a:pPr algn="ctr"/>
            <a:r>
              <a:rPr lang="ru-RU" sz="3000" cap="none" dirty="0"/>
              <a:t>Олимпийский флаг. </a:t>
            </a:r>
            <a:br>
              <a:rPr lang="ru-RU" sz="3000" cap="none" dirty="0"/>
            </a:br>
            <a:r>
              <a:rPr lang="ru-RU" cap="none" dirty="0"/>
              <a:t> </a:t>
            </a:r>
            <a:br>
              <a:rPr lang="ru-RU" cap="none" dirty="0"/>
            </a:br>
            <a:endParaRPr lang="ru-RU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742" y="1477365"/>
            <a:ext cx="7900607" cy="52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875">
        <p:cover/>
      </p:transition>
    </mc:Choice>
    <mc:Fallback xmlns="">
      <p:transition spd="slow" advTm="1875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84813" y="-389745"/>
            <a:ext cx="11602387" cy="1304145"/>
          </a:xfrm>
        </p:spPr>
        <p:txBody>
          <a:bodyPr>
            <a:noAutofit/>
          </a:bodyPr>
          <a:lstStyle/>
          <a:p>
            <a:pPr algn="ctr"/>
            <a:r>
              <a:rPr lang="ru-RU" sz="3000" cap="none" dirty="0"/>
              <a:t>Эмблемы Олимпийских игр</a:t>
            </a:r>
            <a:endParaRPr lang="ru-RU" sz="30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931" y="914400"/>
            <a:ext cx="5878150" cy="58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6">
        <p:cover/>
      </p:transition>
    </mc:Choice>
    <mc:Fallback xmlns="">
      <p:transition spd="slow" advTm="1506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1"/>
            <a:ext cx="12192000" cy="1559964"/>
          </a:xfrm>
        </p:spPr>
        <p:txBody>
          <a:bodyPr>
            <a:normAutofit/>
          </a:bodyPr>
          <a:lstStyle/>
          <a:p>
            <a:pPr algn="ctr"/>
            <a:r>
              <a:rPr lang="ru-RU" sz="3000" cap="none" dirty="0"/>
              <a:t>Эмблемы Олимпийских игр проводимых </a:t>
            </a:r>
            <a:br>
              <a:rPr lang="ru-RU" sz="3000" cap="none" dirty="0"/>
            </a:br>
            <a:r>
              <a:rPr lang="ru-RU" sz="3000" cap="none" dirty="0"/>
              <a:t>на территории России</a:t>
            </a:r>
            <a:br>
              <a:rPr lang="ru-RU" cap="none" dirty="0"/>
            </a:br>
            <a:endParaRPr lang="ru-RU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91300" y="5464747"/>
            <a:ext cx="12574599" cy="2786505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5826" y="1463717"/>
            <a:ext cx="9440345" cy="52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2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27">
        <p:cover/>
      </p:transition>
    </mc:Choice>
    <mc:Fallback xmlns="">
      <p:transition spd="slow" advTm="1127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773" y="222321"/>
            <a:ext cx="8040064" cy="720541"/>
          </a:xfrm>
        </p:spPr>
        <p:txBody>
          <a:bodyPr/>
          <a:lstStyle/>
          <a:p>
            <a:r>
              <a:rPr lang="ru-RU" dirty="0"/>
              <a:t>талисманы Олимпийских игр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9499" y="870442"/>
            <a:ext cx="11772612" cy="2577296"/>
          </a:xfrm>
        </p:spPr>
        <p:txBody>
          <a:bodyPr>
            <a:normAutofit/>
          </a:bodyPr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9" y="1242159"/>
            <a:ext cx="1972759" cy="2745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554" y="3698626"/>
            <a:ext cx="2568902" cy="2685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536" y="1777348"/>
            <a:ext cx="1438775" cy="2865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22" y="4562194"/>
            <a:ext cx="2547411" cy="2175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527" y="1851185"/>
            <a:ext cx="2592325" cy="2717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545" y="3447738"/>
            <a:ext cx="2678486" cy="31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94">
        <p:cover/>
      </p:transition>
    </mc:Choice>
    <mc:Fallback xmlns="">
      <p:transition spd="slow" advTm="1494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0"/>
            <a:ext cx="12401862" cy="2281600"/>
          </a:xfrm>
        </p:spPr>
        <p:txBody>
          <a:bodyPr>
            <a:normAutofit/>
          </a:bodyPr>
          <a:lstStyle/>
          <a:p>
            <a:pPr algn="ctr"/>
            <a:r>
              <a:rPr lang="ru-RU" sz="3100" cap="none" dirty="0"/>
              <a:t>Талисманы летних и зимних Олимпийских игр </a:t>
            </a:r>
            <a:br>
              <a:rPr lang="ru-RU" sz="3100" cap="none" dirty="0"/>
            </a:br>
            <a:r>
              <a:rPr lang="ru-RU" sz="3100" cap="none" dirty="0"/>
              <a:t>в г. Москва (1980 г.) и в г. Сочи (2014г.)</a:t>
            </a:r>
            <a:br>
              <a:rPr lang="ru-RU" sz="3100" cap="none" dirty="0"/>
            </a:br>
            <a:endParaRPr lang="ru-RU" sz="3100" cap="none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9506" y="2518493"/>
            <a:ext cx="6690637" cy="3309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29" y="2352318"/>
            <a:ext cx="4655293" cy="36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604">
        <p:cover/>
      </p:transition>
    </mc:Choice>
    <mc:Fallback xmlns="">
      <p:transition spd="slow" advTm="1604">
        <p:cover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308</TotalTime>
  <Words>595</Words>
  <Application>Microsoft Office PowerPoint</Application>
  <PresentationFormat>Широкоэкранный</PresentationFormat>
  <Paragraphs>50</Paragraphs>
  <Slides>24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 3</vt:lpstr>
      <vt:lpstr>Сектор</vt:lpstr>
      <vt:lpstr>Олимпийское                   наследие</vt:lpstr>
      <vt:lpstr>Торжественное открытие летних и зимних Олимпийских игр.</vt:lpstr>
      <vt:lpstr>Символ Олимпийских игр.</vt:lpstr>
      <vt:lpstr>ОЛИМПИЙСКИЙ ДЕВИЗ:  БЫСТРЕЕ, ВЫШЕ, СИЛЬНЕЕ.</vt:lpstr>
      <vt:lpstr>Олимпийский флаг.    </vt:lpstr>
      <vt:lpstr>Эмблемы Олимпийских игр</vt:lpstr>
      <vt:lpstr>Эмблемы Олимпийских игр проводимых  на территории России </vt:lpstr>
      <vt:lpstr>талисманы Олимпийских игр</vt:lpstr>
      <vt:lpstr>Талисманы летних и зимних Олимпийских игр  в г. Москва (1980 г.) и в г. Сочи (2014г.) </vt:lpstr>
      <vt:lpstr>Зажжение олимпийского огня на родине Олимпийских игр в Греции в г. Афины </vt:lpstr>
      <vt:lpstr>Участники эстафеты Олимпийского огня в г. Иркутске</vt:lpstr>
      <vt:lpstr>Олимпийский факел</vt:lpstr>
      <vt:lpstr>Обязательно перед началом олимпиады спортсмены, судьи и тренера произносят олимпийскую клятву. Клятва спортсменов:  «От имени всех спортсменов я обещаю, что мы будем участвовать в этих олимпийских играх, уважая и соблюдая правила, по которым они проводятся, в истинно спортивном духе, во славу спорта и во имя чести своих команд» Клятва судей: От имени всех судей и официальных лиц я обещаю, что мы будем выполнять наши обязанности на этих олимпийских играх с полной беспристрастностью, уважая и соблюдая правила, по которым они проводятся, в истинно спортивном духе. Клятва тренеров: От имени всех тренеров и остальных людей из окружения спортсменов я обещаю, что мы будем вести себя так, чтобы поддерживать спортивный дух и честную игру, в соответствии с основными принципами олимпийского движения.</vt:lpstr>
      <vt:lpstr>Олимпийские Медали в г. Москва (1980 г.),  в г. Турин (2006 г.), г. Сочи (2014 г.) </vt:lpstr>
      <vt:lpstr>Найдите на картинке:</vt:lpstr>
      <vt:lpstr>Презентация PowerPoint</vt:lpstr>
      <vt:lpstr>Татьяна Геннадьевна Гойшик г. Братск, Иркутская область  Советская легкоатлетка, олимпийская чемпионка в эстафете 4×400 метров.  Заслуженный мастер спорта СССР (1980, г. Москва).</vt:lpstr>
      <vt:lpstr>Константин Юрьевич Волков  г. Иркутск Советский спортсмен-легкоатлет (прыгун с шестом).  Заслуженный мастер спорта СССР (1981). Серебряный призёр летних олимпийских игр 1980 года в  г. Москва. </vt:lpstr>
      <vt:lpstr>Евгений Алексеевич Лаленков  г. Ангарск, Иркутская область  Российский конькобежец, заслуженный мастер спорта. В сборной команде россии с 2000 года. Участник олимпиад: 2002 года (Солт-лэйк-сити),  2006 года (Турин), 2010 года (Ванкувер).</vt:lpstr>
      <vt:lpstr>Конечно каждый начинающий спортсмен мечтает стать олимпийским чемпионом! Большой путь начинается с первого шага! Мечты сбываются!</vt:lpstr>
      <vt:lpstr>Эстафета «Биатлон»</vt:lpstr>
      <vt:lpstr>Эстафета «Кёрлинг»</vt:lpstr>
      <vt:lpstr>Подвижная игра  «снежная перестрелка»</vt:lpstr>
      <vt:lpstr>Желаем Всем Здоровья!  В новом году!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Олимпийская                                                                     символика</dc:title>
  <dc:creator>Сергей</dc:creator>
  <cp:lastModifiedBy>Konopushki</cp:lastModifiedBy>
  <cp:revision>45</cp:revision>
  <dcterms:created xsi:type="dcterms:W3CDTF">2020-12-23T14:34:39Z</dcterms:created>
  <dcterms:modified xsi:type="dcterms:W3CDTF">2023-03-07T15:01:21Z</dcterms:modified>
</cp:coreProperties>
</file>